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Default Extension="yiGTm"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258" r:id="rId6"/>
    <p:sldId id="271" r:id="rId7"/>
    <p:sldId id="269" r:id="rId8"/>
    <p:sldId id="272" r:id="rId9"/>
    <p:sldId id="273" r:id="rId10"/>
    <p:sldId id="274" r:id="rId11"/>
    <p:sldId id="281" r:id="rId12"/>
    <p:sldId id="275" r:id="rId13"/>
    <p:sldId id="276" r:id="rId14"/>
    <p:sldId id="277" r:id="rId15"/>
    <p:sldId id="279" r:id="rId16"/>
    <p:sldId id="282" r:id="rId17"/>
    <p:sldId id="283" r:id="rId18"/>
    <p:sldId id="286" r:id="rId19"/>
    <p:sldId id="287" r:id="rId20"/>
    <p:sldId id="288" r:id="rId21"/>
    <p:sldId id="285"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0A7BC-6DFE-3EAF-DF62-75EAC7BE3DAF}" v="104" dt="2026-01-30T17:04:59.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704"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Lee" userId="S::greg@vhra.org::7e9660cd-5731-4455-b572-87485cf6cc90" providerId="AD" clId="Web-{BDA0A7BC-6DFE-3EAF-DF62-75EAC7BE3DAF}"/>
    <pc:docChg chg="modSld">
      <pc:chgData name="Greg Lee" userId="S::greg@vhra.org::7e9660cd-5731-4455-b572-87485cf6cc90" providerId="AD" clId="Web-{BDA0A7BC-6DFE-3EAF-DF62-75EAC7BE3DAF}" dt="2026-01-30T17:04:56.461" v="67"/>
      <pc:docMkLst>
        <pc:docMk/>
      </pc:docMkLst>
      <pc:sldChg chg="modSp">
        <pc:chgData name="Greg Lee" userId="S::greg@vhra.org::7e9660cd-5731-4455-b572-87485cf6cc90" providerId="AD" clId="Web-{BDA0A7BC-6DFE-3EAF-DF62-75EAC7BE3DAF}" dt="2026-01-30T17:04:56.461" v="67"/>
        <pc:sldMkLst>
          <pc:docMk/>
          <pc:sldMk cId="2499682613" sldId="269"/>
        </pc:sldMkLst>
        <pc:graphicFrameChg chg="mod modGraphic">
          <ac:chgData name="Greg Lee" userId="S::greg@vhra.org::7e9660cd-5731-4455-b572-87485cf6cc90" providerId="AD" clId="Web-{BDA0A7BC-6DFE-3EAF-DF62-75EAC7BE3DAF}" dt="2026-01-30T17:04:56.461" v="67"/>
          <ac:graphicFrameMkLst>
            <pc:docMk/>
            <pc:sldMk cId="2499682613" sldId="269"/>
            <ac:graphicFrameMk id="4" creationId="{390E7E75-E57A-4FF0-A0E4-A4DBCF6EA89A}"/>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1/30/2026</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dirty="0"/>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dirty="0"/>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dirty="0"/>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dirty="0"/>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endParaRPr lang="en-US" dirty="0"/>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endParaRPr lang="en-US" dirty="0"/>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rkansasgopwing.blogspot.com/2018/01/tax-reform-lower-utility-rates.html" TargetMode="External"/><Relationship Id="rId2" Type="http://schemas.openxmlformats.org/officeDocument/2006/relationships/image" Target="../media/image23.jpg"/><Relationship Id="rId1" Type="http://schemas.openxmlformats.org/officeDocument/2006/relationships/slideLayout" Target="../slideLayouts/slideLayout3.xml"/><Relationship Id="rId5" Type="http://schemas.openxmlformats.org/officeDocument/2006/relationships/hyperlink" Target="https://therewasabrightflashoflight.blogspot.com/2010_09_01_archive.html" TargetMode="Externa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loonylabs.org/2019/12/17/day120-365doa/" TargetMode="External"/><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owl.excelsior.edu/writing-process/introductions-and-conclusions/conclusions/" TargetMode="External"/><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isruptiveconversations.com/2011/02/do-you-need-to-hit-the-publish-button-right-now.html" TargetMode="External"/><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deviantart.com/ollinatl/art/calendar-clipart-115688405" TargetMode="External"/><Relationship Id="rId2" Type="http://schemas.openxmlformats.org/officeDocument/2006/relationships/image" Target="../media/image18.yiGTm"/><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en/moving-sign-yellow-sticker-1468972/"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www.uscreditcardguide.com/how-to-avoid-financial-review-fr-from-amex/" TargetMode="Externa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hyperlink" Target="https://www.picserver.org/highway-signs2/a/annual-review.html" TargetMode="External"/><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ublicdomainpictures.net/view-image.php?image=5579&amp;picture=fireworks-prohibited-sign" TargetMode="External"/><Relationship Id="rId2" Type="http://schemas.openxmlformats.org/officeDocument/2006/relationships/image" Target="../media/image2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Payment Standard, Gross Rent and rent increase requests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dirty="0"/>
              <a:t>Virginia Housing &amp; Redevelopment Authority</a:t>
            </a:r>
          </a:p>
          <a:p>
            <a:endParaRPr lang="en-US" dirty="0"/>
          </a:p>
        </p:txBody>
      </p:sp>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Rent increase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863279"/>
            <a:ext cx="9621742" cy="2047955"/>
          </a:xfrm>
        </p:spPr>
        <p:txBody>
          <a:bodyPr>
            <a:noAutofit/>
          </a:bodyPr>
          <a:lstStyle/>
          <a:p>
            <a:r>
              <a:rPr lang="en-US" sz="2000" dirty="0"/>
              <a:t>Tenant has been with the HCV program for 3 years. Tenant’s annual reexam is due on 6/1/23. landlord requests an increase in rent from $785 to $835. The request needs to be received before April 1. The new payment standard would apply as 6/1/23 is the annual reexam date.</a:t>
            </a:r>
          </a:p>
          <a:p>
            <a:r>
              <a:rPr lang="en-US" sz="2000" dirty="0"/>
              <a:t>Same tenant’s annual reexam is due on 6/1/23.  Landlord requests a rent increase from $785 to $835 for April 1 and the landlord provided proper notice for the rent increase. The PHA can complete the rent increase for April 1, however, the tenant will pay the difference between $835 and $785 ($50) until the annual reexam calculation would go into effect.</a:t>
            </a:r>
          </a:p>
        </p:txBody>
      </p:sp>
    </p:spTree>
    <p:extLst>
      <p:ext uri="{BB962C8B-B14F-4D97-AF65-F5344CB8AC3E}">
        <p14:creationId xmlns:p14="http://schemas.microsoft.com/office/powerpoint/2010/main" val="3712615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Gross rent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41745"/>
            <a:ext cx="9621742" cy="2047955"/>
          </a:xfrm>
        </p:spPr>
        <p:txBody>
          <a:bodyPr>
            <a:noAutofit/>
          </a:bodyPr>
          <a:lstStyle/>
          <a:p>
            <a:r>
              <a:rPr lang="en-US" sz="2000" dirty="0"/>
              <a:t>Gross rent is the amount of rent charged by the landlord + any tenant paid utilities (amounts from utility allowance sheet). Landlord charges $785 and utilities are included, gross rent is $785.</a:t>
            </a:r>
          </a:p>
        </p:txBody>
      </p:sp>
      <p:pic>
        <p:nvPicPr>
          <p:cNvPr id="8" name="Picture 7" descr="Icon&#10;&#10;Description automatically generated">
            <a:extLst>
              <a:ext uri="{FF2B5EF4-FFF2-40B4-BE49-F238E27FC236}">
                <a16:creationId xmlns:a16="http://schemas.microsoft.com/office/drawing/2014/main" id="{8A6E4DF3-0448-1C20-BC87-5AE32BE3631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49274" y="1154010"/>
            <a:ext cx="1945557" cy="2047955"/>
          </a:xfrm>
          <a:prstGeom prst="rect">
            <a:avLst/>
          </a:prstGeom>
        </p:spPr>
      </p:pic>
      <p:pic>
        <p:nvPicPr>
          <p:cNvPr id="11" name="Picture 10" descr="Icon&#10;&#10;Description automatically generated">
            <a:extLst>
              <a:ext uri="{FF2B5EF4-FFF2-40B4-BE49-F238E27FC236}">
                <a16:creationId xmlns:a16="http://schemas.microsoft.com/office/drawing/2014/main" id="{2F5C5BDD-2EF4-85E4-7ACF-45EA71E4C27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901374" y="1323232"/>
            <a:ext cx="1828800" cy="1828800"/>
          </a:xfrm>
          <a:prstGeom prst="rect">
            <a:avLst/>
          </a:prstGeom>
        </p:spPr>
      </p:pic>
    </p:spTree>
    <p:extLst>
      <p:ext uri="{BB962C8B-B14F-4D97-AF65-F5344CB8AC3E}">
        <p14:creationId xmlns:p14="http://schemas.microsoft.com/office/powerpoint/2010/main" val="346845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Gross rent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462743" y="940490"/>
            <a:ext cx="2798864" cy="2047955"/>
          </a:xfrm>
        </p:spPr>
        <p:txBody>
          <a:bodyPr>
            <a:noAutofit/>
          </a:bodyPr>
          <a:lstStyle/>
          <a:p>
            <a:r>
              <a:rPr lang="en-US" sz="2000" dirty="0"/>
              <a:t>Landlord charges $585 for the rental unit and tenant pays utilities.</a:t>
            </a:r>
          </a:p>
          <a:p>
            <a:r>
              <a:rPr lang="en-US" sz="2000" dirty="0"/>
              <a:t>1 bedroom voucher and 1 bedroom duplex. Utilities include, natural gas heat, electric hot water, lights/other electric, cooking, water and sewer and trash.</a:t>
            </a:r>
          </a:p>
          <a:p>
            <a:endParaRPr lang="en-US" sz="2000" dirty="0"/>
          </a:p>
          <a:p>
            <a:r>
              <a:rPr lang="en-US" sz="2000" dirty="0"/>
              <a:t>In this example, Gross rent is $781.</a:t>
            </a:r>
          </a:p>
        </p:txBody>
      </p:sp>
      <p:pic>
        <p:nvPicPr>
          <p:cNvPr id="4" name="Picture 3" descr="A picture containing calendar&#10;&#10;Description automatically generated">
            <a:extLst>
              <a:ext uri="{FF2B5EF4-FFF2-40B4-BE49-F238E27FC236}">
                <a16:creationId xmlns:a16="http://schemas.microsoft.com/office/drawing/2014/main" id="{088E2A3C-51B5-6F3B-EF9D-090482D5A417}"/>
              </a:ext>
            </a:extLst>
          </p:cNvPr>
          <p:cNvPicPr>
            <a:picLocks noChangeAspect="1"/>
          </p:cNvPicPr>
          <p:nvPr/>
        </p:nvPicPr>
        <p:blipFill>
          <a:blip r:embed="rId2"/>
          <a:stretch>
            <a:fillRect/>
          </a:stretch>
        </p:blipFill>
        <p:spPr>
          <a:xfrm>
            <a:off x="4487196" y="674329"/>
            <a:ext cx="6717615" cy="5795747"/>
          </a:xfrm>
          <a:prstGeom prst="rect">
            <a:avLst/>
          </a:prstGeom>
        </p:spPr>
      </p:pic>
    </p:spTree>
    <p:extLst>
      <p:ext uri="{BB962C8B-B14F-4D97-AF65-F5344CB8AC3E}">
        <p14:creationId xmlns:p14="http://schemas.microsoft.com/office/powerpoint/2010/main" val="133378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Rent Reasonable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7988" y="1871668"/>
            <a:ext cx="9621742" cy="2047955"/>
          </a:xfrm>
        </p:spPr>
        <p:txBody>
          <a:bodyPr>
            <a:noAutofit/>
          </a:bodyPr>
          <a:lstStyle/>
          <a:p>
            <a:r>
              <a:rPr lang="en-US" sz="2000" dirty="0"/>
              <a:t>In order to be eligible, the dwelling unit must have a reasonable rent, the rent must be in relation to comparable unassisted units in the area and must not be in excess of rents charged by the owner for comparable, unassisted units on the premises.</a:t>
            </a:r>
          </a:p>
          <a:p>
            <a:r>
              <a:rPr lang="en-US" sz="2000" dirty="0"/>
              <a:t>The PHA cannot approve a lease until the PHA determines that the initial rent to owner is a reasonable rent.</a:t>
            </a:r>
          </a:p>
        </p:txBody>
      </p:sp>
    </p:spTree>
    <p:extLst>
      <p:ext uri="{BB962C8B-B14F-4D97-AF65-F5344CB8AC3E}">
        <p14:creationId xmlns:p14="http://schemas.microsoft.com/office/powerpoint/2010/main" val="614431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Rent Reasonable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829723"/>
            <a:ext cx="9621742" cy="2047955"/>
          </a:xfrm>
        </p:spPr>
        <p:txBody>
          <a:bodyPr>
            <a:noAutofit/>
          </a:bodyPr>
          <a:lstStyle/>
          <a:p>
            <a:r>
              <a:rPr lang="en-US" sz="2000" dirty="0"/>
              <a:t>The PHA must determine reasonable rent at:</a:t>
            </a:r>
          </a:p>
          <a:p>
            <a:pPr marL="457200" indent="-457200">
              <a:buAutoNum type="arabicPeriod"/>
            </a:pPr>
            <a:r>
              <a:rPr lang="en-US" sz="2000" dirty="0"/>
              <a:t>Initial lease</a:t>
            </a:r>
          </a:p>
          <a:p>
            <a:pPr marL="457200" indent="-457200">
              <a:buAutoNum type="arabicPeriod"/>
            </a:pPr>
            <a:r>
              <a:rPr lang="en-US" sz="2000" dirty="0"/>
              <a:t>Before any increase in rent to the owner</a:t>
            </a:r>
          </a:p>
          <a:p>
            <a:pPr marL="457200" indent="-457200">
              <a:buAutoNum type="arabicPeriod"/>
            </a:pPr>
            <a:r>
              <a:rPr lang="en-US" sz="2000" dirty="0"/>
              <a:t>If there is a 10 decrease in the published Fair Market Rents in effect 60 days before the contract anniversary as compared with he FMR in effect 1 year before the contract anniversary</a:t>
            </a:r>
          </a:p>
          <a:p>
            <a:pPr marL="457200" indent="-457200">
              <a:buAutoNum type="arabicPeriod"/>
            </a:pPr>
            <a:r>
              <a:rPr lang="en-US" sz="2000" dirty="0"/>
              <a:t>If directed by HUD</a:t>
            </a:r>
          </a:p>
          <a:p>
            <a:pPr marL="457200" indent="-457200">
              <a:buAutoNum type="arabicPeriod"/>
            </a:pPr>
            <a:r>
              <a:rPr lang="en-US" sz="2000" dirty="0"/>
              <a:t>The PHA may also redetermine the reasonable rent at any other time</a:t>
            </a:r>
          </a:p>
        </p:txBody>
      </p:sp>
    </p:spTree>
    <p:extLst>
      <p:ext uri="{BB962C8B-B14F-4D97-AF65-F5344CB8AC3E}">
        <p14:creationId xmlns:p14="http://schemas.microsoft.com/office/powerpoint/2010/main" val="1683145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Reasonable rent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185620"/>
            <a:ext cx="3410346" cy="4000741"/>
          </a:xfrm>
        </p:spPr>
        <p:txBody>
          <a:bodyPr>
            <a:noAutofit/>
          </a:bodyPr>
          <a:lstStyle/>
          <a:p>
            <a:endParaRPr lang="en-US" sz="2000" dirty="0"/>
          </a:p>
          <a:p>
            <a:r>
              <a:rPr lang="en-US" sz="2000" dirty="0"/>
              <a:t>When utilities are included in rent, gross rent is the amount of rent. In this case, rent is $780. The PHA will need to compare $780 to other 1 bedroom units in its reasonable rent data base.</a:t>
            </a:r>
          </a:p>
        </p:txBody>
      </p:sp>
      <p:pic>
        <p:nvPicPr>
          <p:cNvPr id="6" name="Picture 5">
            <a:extLst>
              <a:ext uri="{FF2B5EF4-FFF2-40B4-BE49-F238E27FC236}">
                <a16:creationId xmlns:a16="http://schemas.microsoft.com/office/drawing/2014/main" id="{979B9958-7CD6-CFDD-A5E4-0558720B5AC8}"/>
              </a:ext>
            </a:extLst>
          </p:cNvPr>
          <p:cNvPicPr>
            <a:picLocks noChangeAspect="1"/>
          </p:cNvPicPr>
          <p:nvPr/>
        </p:nvPicPr>
        <p:blipFill>
          <a:blip r:embed="rId2"/>
          <a:stretch>
            <a:fillRect/>
          </a:stretch>
        </p:blipFill>
        <p:spPr>
          <a:xfrm>
            <a:off x="5018707" y="619697"/>
            <a:ext cx="6438811" cy="5582873"/>
          </a:xfrm>
          <a:prstGeom prst="rect">
            <a:avLst/>
          </a:prstGeom>
        </p:spPr>
      </p:pic>
    </p:spTree>
    <p:extLst>
      <p:ext uri="{BB962C8B-B14F-4D97-AF65-F5344CB8AC3E}">
        <p14:creationId xmlns:p14="http://schemas.microsoft.com/office/powerpoint/2010/main" val="2496453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Reasonable rent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185620"/>
            <a:ext cx="3410346" cy="4000741"/>
          </a:xfrm>
        </p:spPr>
        <p:txBody>
          <a:bodyPr>
            <a:noAutofit/>
          </a:bodyPr>
          <a:lstStyle/>
          <a:p>
            <a:endParaRPr lang="en-US" sz="2000" dirty="0"/>
          </a:p>
          <a:p>
            <a:r>
              <a:rPr lang="en-US" sz="2000" dirty="0"/>
              <a:t>When tenant pays utilities, gross rent is what the PHA uses to calculate reasonable rent. In this case, rent is $585, however, gross rent is $781. The PHA will need to compare $781 to other 1 bedroom units in its reasonable rent data base</a:t>
            </a:r>
          </a:p>
        </p:txBody>
      </p:sp>
      <p:pic>
        <p:nvPicPr>
          <p:cNvPr id="5" name="Picture 4" descr="A picture containing calendar&#10;&#10;Description automatically generated">
            <a:extLst>
              <a:ext uri="{FF2B5EF4-FFF2-40B4-BE49-F238E27FC236}">
                <a16:creationId xmlns:a16="http://schemas.microsoft.com/office/drawing/2014/main" id="{EE9080AE-B79F-5F09-C6D9-74171796CCA4}"/>
              </a:ext>
            </a:extLst>
          </p:cNvPr>
          <p:cNvPicPr>
            <a:picLocks noChangeAspect="1"/>
          </p:cNvPicPr>
          <p:nvPr/>
        </p:nvPicPr>
        <p:blipFill>
          <a:blip r:embed="rId2"/>
          <a:stretch>
            <a:fillRect/>
          </a:stretch>
        </p:blipFill>
        <p:spPr>
          <a:xfrm>
            <a:off x="4772421" y="387924"/>
            <a:ext cx="6717615" cy="5795747"/>
          </a:xfrm>
          <a:prstGeom prst="rect">
            <a:avLst/>
          </a:prstGeom>
        </p:spPr>
      </p:pic>
    </p:spTree>
    <p:extLst>
      <p:ext uri="{BB962C8B-B14F-4D97-AF65-F5344CB8AC3E}">
        <p14:creationId xmlns:p14="http://schemas.microsoft.com/office/powerpoint/2010/main" val="24723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Reasonable rent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138406"/>
            <a:ext cx="9621742" cy="2047955"/>
          </a:xfrm>
        </p:spPr>
        <p:txBody>
          <a:bodyPr>
            <a:noAutofit/>
          </a:bodyPr>
          <a:lstStyle/>
          <a:p>
            <a:r>
              <a:rPr lang="en-US" sz="2000" dirty="0"/>
              <a:t>At all times during the assisted tenancy, the rent to owner may not exceed the reasonable rent as most recently determined or redetermined by the PHA.</a:t>
            </a:r>
          </a:p>
        </p:txBody>
      </p:sp>
    </p:spTree>
    <p:extLst>
      <p:ext uri="{BB962C8B-B14F-4D97-AF65-F5344CB8AC3E}">
        <p14:creationId xmlns:p14="http://schemas.microsoft.com/office/powerpoint/2010/main" val="3538828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Rent Reasonable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633356"/>
            <a:ext cx="9621742" cy="2047955"/>
          </a:xfrm>
        </p:spPr>
        <p:txBody>
          <a:bodyPr>
            <a:noAutofit/>
          </a:bodyPr>
          <a:lstStyle/>
          <a:p>
            <a:r>
              <a:rPr lang="en-US" sz="2000" dirty="0"/>
              <a:t>It is important that landlords work with the PHA in obtaining reasonable rent </a:t>
            </a:r>
            <a:r>
              <a:rPr lang="en-US" sz="2000" dirty="0" err="1"/>
              <a:t>comparables</a:t>
            </a:r>
            <a:r>
              <a:rPr lang="en-US" sz="2000" dirty="0"/>
              <a:t>. This allows the PHA to allow tenants to continue to rent units in markets where rent is increasing.</a:t>
            </a:r>
          </a:p>
        </p:txBody>
      </p:sp>
      <p:pic>
        <p:nvPicPr>
          <p:cNvPr id="5" name="Picture 4" descr="Text, whiteboard&#10;&#10;Description automatically generated">
            <a:extLst>
              <a:ext uri="{FF2B5EF4-FFF2-40B4-BE49-F238E27FC236}">
                <a16:creationId xmlns:a16="http://schemas.microsoft.com/office/drawing/2014/main" id="{14250D44-A340-C6CB-3474-7F92708820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734886" y="182006"/>
            <a:ext cx="5111750" cy="2879619"/>
          </a:xfrm>
          <a:prstGeom prst="rect">
            <a:avLst/>
          </a:prstGeom>
        </p:spPr>
      </p:pic>
    </p:spTree>
    <p:extLst>
      <p:ext uri="{BB962C8B-B14F-4D97-AF65-F5344CB8AC3E}">
        <p14:creationId xmlns:p14="http://schemas.microsoft.com/office/powerpoint/2010/main" val="13318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C197F1-188F-A046-DC2F-AD1D4E617E4B}"/>
              </a:ext>
            </a:extLst>
          </p:cNvPr>
          <p:cNvSpPr>
            <a:spLocks noGrp="1"/>
          </p:cNvSpPr>
          <p:nvPr>
            <p:ph type="body" idx="1"/>
          </p:nvPr>
        </p:nvSpPr>
        <p:spPr>
          <a:xfrm>
            <a:off x="984250" y="542850"/>
            <a:ext cx="5111750" cy="365126"/>
          </a:xfrm>
        </p:spPr>
        <p:txBody>
          <a:bodyPr>
            <a:noAutofit/>
          </a:bodyPr>
          <a:lstStyle/>
          <a:p>
            <a:r>
              <a:rPr lang="en-US" sz="5400" dirty="0"/>
              <a:t>Questions</a:t>
            </a:r>
          </a:p>
        </p:txBody>
      </p:sp>
      <p:sp>
        <p:nvSpPr>
          <p:cNvPr id="4" name="Date Placeholder 3">
            <a:extLst>
              <a:ext uri="{FF2B5EF4-FFF2-40B4-BE49-F238E27FC236}">
                <a16:creationId xmlns:a16="http://schemas.microsoft.com/office/drawing/2014/main" id="{5BA698CE-BF19-7512-C744-7D945748E42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53A4764-15E7-EB5B-0215-DC271ECB27DB}"/>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24B2670-284E-4B9F-C4B6-2528149CA9AB}"/>
              </a:ext>
            </a:extLst>
          </p:cNvPr>
          <p:cNvSpPr>
            <a:spLocks noGrp="1"/>
          </p:cNvSpPr>
          <p:nvPr>
            <p:ph type="sldNum" sz="quarter" idx="12"/>
          </p:nvPr>
        </p:nvSpPr>
        <p:spPr/>
        <p:txBody>
          <a:bodyPr/>
          <a:lstStyle/>
          <a:p>
            <a:fld id="{A49DFD55-3C28-40EF-9E31-A92D2E4017FF}" type="slidenum">
              <a:rPr lang="en-US" smtClean="0"/>
              <a:pPr/>
              <a:t>19</a:t>
            </a:fld>
            <a:endParaRPr lang="en-US" dirty="0"/>
          </a:p>
        </p:txBody>
      </p:sp>
      <p:pic>
        <p:nvPicPr>
          <p:cNvPr id="8" name="Picture 7" descr="Logo&#10;&#10;Description automatically generated">
            <a:extLst>
              <a:ext uri="{FF2B5EF4-FFF2-40B4-BE49-F238E27FC236}">
                <a16:creationId xmlns:a16="http://schemas.microsoft.com/office/drawing/2014/main" id="{8614043C-33CB-5D32-19AF-146B9A40F33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45794" y="2424348"/>
            <a:ext cx="3900412" cy="2009303"/>
          </a:xfrm>
          <a:prstGeom prst="rect">
            <a:avLst/>
          </a:prstGeom>
        </p:spPr>
      </p:pic>
    </p:spTree>
    <p:extLst>
      <p:ext uri="{BB962C8B-B14F-4D97-AF65-F5344CB8AC3E}">
        <p14:creationId xmlns:p14="http://schemas.microsoft.com/office/powerpoint/2010/main" val="306966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630496"/>
            <a:ext cx="9621742" cy="3555866"/>
          </a:xfrm>
        </p:spPr>
        <p:txBody>
          <a:bodyPr>
            <a:noAutofit/>
          </a:bodyPr>
          <a:lstStyle/>
          <a:p>
            <a:r>
              <a:rPr lang="en-US" sz="1800" b="0" i="0" dirty="0">
                <a:solidFill>
                  <a:srgbClr val="000000"/>
                </a:solidFill>
                <a:effectLst/>
                <a:latin typeface="Times New Roman" panose="02020603050405020304" pitchFamily="18" charset="0"/>
              </a:rPr>
              <a:t>Today</a:t>
            </a:r>
          </a:p>
          <a:p>
            <a:pPr marL="285750" indent="-285750">
              <a:buFont typeface="Arial" panose="020B0604020202020204" pitchFamily="34" charset="0"/>
              <a:buChar char="•"/>
            </a:pPr>
            <a:r>
              <a:rPr lang="en-US" sz="1800" b="0" i="0" dirty="0">
                <a:solidFill>
                  <a:srgbClr val="000000"/>
                </a:solidFill>
                <a:effectLst/>
                <a:latin typeface="Times New Roman" panose="02020603050405020304" pitchFamily="18" charset="0"/>
              </a:rPr>
              <a:t>How does the Virginia Housing and Redevelopment Authority (VHRA) establish payment standards.</a:t>
            </a:r>
          </a:p>
          <a:p>
            <a:pPr marL="285750" indent="-285750">
              <a:buFont typeface="Arial" panose="020B0604020202020204" pitchFamily="34" charset="0"/>
              <a:buChar char="•"/>
            </a:pPr>
            <a:r>
              <a:rPr lang="en-US" sz="1800" dirty="0">
                <a:solidFill>
                  <a:srgbClr val="000000"/>
                </a:solidFill>
                <a:latin typeface="Times New Roman" panose="02020603050405020304" pitchFamily="18" charset="0"/>
              </a:rPr>
              <a:t>Rent Increases</a:t>
            </a:r>
            <a:endParaRPr lang="en-US" sz="1800" b="0" i="0" dirty="0">
              <a:solidFill>
                <a:srgbClr val="000000"/>
              </a:solidFill>
              <a:effectLst/>
              <a:latin typeface="Times New Roman" panose="02020603050405020304" pitchFamily="18" charset="0"/>
            </a:endParaRPr>
          </a:p>
          <a:p>
            <a:pPr marL="285750" indent="-285750">
              <a:buFont typeface="Arial" panose="020B0604020202020204" pitchFamily="34" charset="0"/>
              <a:buChar char="•"/>
            </a:pPr>
            <a:r>
              <a:rPr lang="en-US" sz="1800" b="0" i="0" dirty="0">
                <a:solidFill>
                  <a:srgbClr val="000000"/>
                </a:solidFill>
                <a:effectLst/>
                <a:latin typeface="Times New Roman" panose="02020603050405020304" pitchFamily="18" charset="0"/>
              </a:rPr>
              <a:t>How is the tenant portion applied to landlord rent</a:t>
            </a:r>
          </a:p>
          <a:p>
            <a:pPr marL="285750" indent="-285750">
              <a:buFont typeface="Arial" panose="020B0604020202020204" pitchFamily="34" charset="0"/>
              <a:buChar char="•"/>
            </a:pPr>
            <a:r>
              <a:rPr lang="en-US" sz="1800" dirty="0">
                <a:solidFill>
                  <a:srgbClr val="000000"/>
                </a:solidFill>
                <a:latin typeface="Times New Roman" panose="02020603050405020304" pitchFamily="18" charset="0"/>
              </a:rPr>
              <a:t>Including utilities in rent vs tenant paid utilities</a:t>
            </a:r>
          </a:p>
          <a:p>
            <a:pPr marL="285750" indent="-285750">
              <a:buFont typeface="Arial" panose="020B0604020202020204" pitchFamily="34" charset="0"/>
              <a:buChar char="•"/>
            </a:pPr>
            <a:r>
              <a:rPr lang="en-US" sz="1800" b="0" i="0" dirty="0">
                <a:solidFill>
                  <a:srgbClr val="000000"/>
                </a:solidFill>
                <a:effectLst/>
                <a:latin typeface="Times New Roman" panose="02020603050405020304" pitchFamily="18" charset="0"/>
              </a:rPr>
              <a:t>Tenant rent increases and how they are calculated</a:t>
            </a:r>
          </a:p>
          <a:p>
            <a:pPr marL="285750" indent="-285750">
              <a:buFont typeface="Arial" panose="020B0604020202020204" pitchFamily="34" charset="0"/>
              <a:buChar char="•"/>
            </a:pPr>
            <a:r>
              <a:rPr lang="en-US" sz="1800" dirty="0">
                <a:solidFill>
                  <a:srgbClr val="000000"/>
                </a:solidFill>
                <a:latin typeface="Times New Roman" panose="02020603050405020304" pitchFamily="18" charset="0"/>
              </a:rPr>
              <a:t>Reasonable rent calculations</a:t>
            </a:r>
            <a:endParaRPr lang="en-US" sz="1800" b="0" i="0" dirty="0">
              <a:solidFill>
                <a:srgbClr val="000000"/>
              </a:solidFill>
              <a:effectLst/>
              <a:latin typeface="Times New Roman" panose="02020603050405020304" pitchFamily="18" charset="0"/>
            </a:endParaRPr>
          </a:p>
          <a:p>
            <a:endParaRPr lang="en-US" sz="1800" dirty="0"/>
          </a:p>
        </p:txBody>
      </p:sp>
    </p:spTree>
    <p:extLst>
      <p:ext uri="{BB962C8B-B14F-4D97-AF65-F5344CB8AC3E}">
        <p14:creationId xmlns:p14="http://schemas.microsoft.com/office/powerpoint/2010/main" val="3571516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INTRODUCTION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051672"/>
            <a:ext cx="9621742" cy="2134690"/>
          </a:xfrm>
        </p:spPr>
        <p:txBody>
          <a:bodyPr>
            <a:noAutofit/>
          </a:bodyPr>
          <a:lstStyle/>
          <a:p>
            <a:r>
              <a:rPr lang="en-US" sz="1800" b="0" i="0" dirty="0">
                <a:solidFill>
                  <a:srgbClr val="000000"/>
                </a:solidFill>
                <a:effectLst/>
                <a:latin typeface="Times New Roman" panose="02020603050405020304" pitchFamily="18" charset="0"/>
              </a:rPr>
              <a:t>HUD publishes the new Fair Market Rents (FMR), which generally become effective on October 1. When HUD updates its FMR’s, the Public Housing Authority (PHA) must update its Payment Standards if the standards are no longer within the basic range.  The Payment Standards must be within 90%-110% of the new FMR. Per the Virginia Housing and Redevelopment Authority (VHRA) Admin Plan, changes to Payment Standard amounts will be effective on January 1 of every year or within three months of the FMR effective date, whichever is earlier.</a:t>
            </a:r>
            <a:endParaRPr lang="en-US" sz="1800" dirty="0"/>
          </a:p>
        </p:txBody>
      </p:sp>
      <p:pic>
        <p:nvPicPr>
          <p:cNvPr id="8" name="Picture 7" descr="Graphical user interface, application&#10;&#10;Description automatically generated with medium confidence">
            <a:extLst>
              <a:ext uri="{FF2B5EF4-FFF2-40B4-BE49-F238E27FC236}">
                <a16:creationId xmlns:a16="http://schemas.microsoft.com/office/drawing/2014/main" id="{92F8E6B4-070C-CCDF-4F58-720273F4B7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78425" y="965913"/>
            <a:ext cx="2590800" cy="1000125"/>
          </a:xfrm>
          <a:prstGeom prst="rect">
            <a:avLst/>
          </a:prstGeom>
        </p:spPr>
      </p:pic>
    </p:spTree>
    <p:extLst>
      <p:ext uri="{BB962C8B-B14F-4D97-AF65-F5344CB8AC3E}">
        <p14:creationId xmlns:p14="http://schemas.microsoft.com/office/powerpoint/2010/main" val="386988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FEE2D-79E5-4C1D-8BF7-EE619CA7039A}"/>
              </a:ext>
            </a:extLst>
          </p:cNvPr>
          <p:cNvSpPr>
            <a:spLocks noGrp="1"/>
          </p:cNvSpPr>
          <p:nvPr>
            <p:ph type="title"/>
          </p:nvPr>
        </p:nvSpPr>
        <p:spPr>
          <a:xfrm>
            <a:off x="838200" y="365125"/>
            <a:ext cx="10515600" cy="1325563"/>
          </a:xfrm>
        </p:spPr>
        <p:txBody>
          <a:bodyPr anchor="ctr">
            <a:normAutofit/>
          </a:bodyPr>
          <a:lstStyle/>
          <a:p>
            <a:r>
              <a:rPr lang="en-US" sz="4000" dirty="0"/>
              <a:t>FMR and Payment standards</a:t>
            </a:r>
          </a:p>
        </p:txBody>
      </p:sp>
      <p:sp>
        <p:nvSpPr>
          <p:cNvPr id="9" name="Date Placeholder 3">
            <a:extLst>
              <a:ext uri="{FF2B5EF4-FFF2-40B4-BE49-F238E27FC236}">
                <a16:creationId xmlns:a16="http://schemas.microsoft.com/office/drawing/2014/main" id="{3DAFC0A8-F71D-F97B-CF33-D74EE03964A4}"/>
              </a:ext>
            </a:extLst>
          </p:cNvPr>
          <p:cNvSpPr>
            <a:spLocks noGrp="1"/>
          </p:cNvSpPr>
          <p:nvPr>
            <p:ph type="dt" sz="half" idx="10"/>
          </p:nvPr>
        </p:nvSpPr>
        <p:spPr>
          <a:xfrm>
            <a:off x="838200" y="6356350"/>
            <a:ext cx="2743200" cy="365125"/>
          </a:xfrm>
        </p:spPr>
        <p:txBody>
          <a:bodyPr/>
          <a:lstStyle/>
          <a:p>
            <a:pPr>
              <a:spcAft>
                <a:spcPts val="600"/>
              </a:spcAft>
            </a:pPr>
            <a:r>
              <a:rPr lang="en-US"/>
              <a:t>20XX</a:t>
            </a:r>
          </a:p>
        </p:txBody>
      </p:sp>
      <p:sp>
        <p:nvSpPr>
          <p:cNvPr id="11" name="Footer Placeholder 4">
            <a:extLst>
              <a:ext uri="{FF2B5EF4-FFF2-40B4-BE49-F238E27FC236}">
                <a16:creationId xmlns:a16="http://schemas.microsoft.com/office/drawing/2014/main" id="{AAE3CE15-B449-E877-DCD5-2F08A841A2C7}"/>
              </a:ext>
            </a:extLst>
          </p:cNvPr>
          <p:cNvSpPr>
            <a:spLocks noGrp="1"/>
          </p:cNvSpPr>
          <p:nvPr>
            <p:ph type="ftr" sz="quarter" idx="11"/>
          </p:nvPr>
        </p:nvSpPr>
        <p:spPr>
          <a:xfrm>
            <a:off x="4038600" y="6356350"/>
            <a:ext cx="4114800" cy="365125"/>
          </a:xfrm>
        </p:spPr>
        <p:txBody>
          <a:bodyPr/>
          <a:lstStyle/>
          <a:p>
            <a:pPr>
              <a:spcAft>
                <a:spcPts val="600"/>
              </a:spcAft>
            </a:pPr>
            <a:r>
              <a:rPr lang="en-US"/>
              <a:t>PRESENTATION TITLE</a:t>
            </a:r>
          </a:p>
        </p:txBody>
      </p:sp>
      <p:sp>
        <p:nvSpPr>
          <p:cNvPr id="13" name="Slide Number Placeholder 5">
            <a:extLst>
              <a:ext uri="{FF2B5EF4-FFF2-40B4-BE49-F238E27FC236}">
                <a16:creationId xmlns:a16="http://schemas.microsoft.com/office/drawing/2014/main" id="{EFF98BF1-CB5D-FE83-7068-1C6606CEE1C1}"/>
              </a:ext>
            </a:extLst>
          </p:cNvPr>
          <p:cNvSpPr>
            <a:spLocks noGrp="1"/>
          </p:cNvSpPr>
          <p:nvPr>
            <p:ph type="sldNum" sz="quarter" idx="12"/>
          </p:nvPr>
        </p:nvSpPr>
        <p:spPr>
          <a:xfrm>
            <a:off x="8610600" y="6356350"/>
            <a:ext cx="2743200" cy="365125"/>
          </a:xfrm>
        </p:spPr>
        <p:txBody>
          <a:bodyPr/>
          <a:lstStyle/>
          <a:p>
            <a:pPr>
              <a:spcAft>
                <a:spcPts val="600"/>
              </a:spcAft>
            </a:pPr>
            <a:fld id="{A49DFD55-3C28-40EF-9E31-A92D2E4017FF}" type="slidenum">
              <a:rPr lang="en-US" smtClean="0"/>
              <a:pPr>
                <a:spcAft>
                  <a:spcPts val="600"/>
                </a:spcAft>
              </a:pPr>
              <a:t>4</a:t>
            </a:fld>
            <a:endParaRPr lang="en-US"/>
          </a:p>
        </p:txBody>
      </p:sp>
      <p:graphicFrame>
        <p:nvGraphicFramePr>
          <p:cNvPr id="4" name="Table 4">
            <a:extLst>
              <a:ext uri="{FF2B5EF4-FFF2-40B4-BE49-F238E27FC236}">
                <a16:creationId xmlns:a16="http://schemas.microsoft.com/office/drawing/2014/main" id="{390E7E75-E57A-4FF0-A0E4-A4DBCF6EA89A}"/>
              </a:ext>
            </a:extLst>
          </p:cNvPr>
          <p:cNvGraphicFramePr>
            <a:graphicFrameLocks noGrp="1"/>
          </p:cNvGraphicFramePr>
          <p:nvPr>
            <p:ph type="dgm" sz="quarter" idx="15"/>
            <p:extLst>
              <p:ext uri="{D42A27DB-BD31-4B8C-83A1-F6EECF244321}">
                <p14:modId xmlns:p14="http://schemas.microsoft.com/office/powerpoint/2010/main" val="3676590372"/>
              </p:ext>
            </p:extLst>
          </p:nvPr>
        </p:nvGraphicFramePr>
        <p:xfrm>
          <a:off x="838200" y="2329248"/>
          <a:ext cx="10515604" cy="3309168"/>
        </p:xfrm>
        <a:graphic>
          <a:graphicData uri="http://schemas.openxmlformats.org/drawingml/2006/table">
            <a:tbl>
              <a:tblPr firstRow="1" bandRow="1">
                <a:tableStyleId>{72833802-FEF1-4C79-8D5D-14CF1EAF98D9}</a:tableStyleId>
              </a:tblPr>
              <a:tblGrid>
                <a:gridCol w="1496812">
                  <a:extLst>
                    <a:ext uri="{9D8B030D-6E8A-4147-A177-3AD203B41FA5}">
                      <a16:colId xmlns:a16="http://schemas.microsoft.com/office/drawing/2014/main" val="3261104555"/>
                    </a:ext>
                  </a:extLst>
                </a:gridCol>
                <a:gridCol w="1503132">
                  <a:extLst>
                    <a:ext uri="{9D8B030D-6E8A-4147-A177-3AD203B41FA5}">
                      <a16:colId xmlns:a16="http://schemas.microsoft.com/office/drawing/2014/main" val="2547279344"/>
                    </a:ext>
                  </a:extLst>
                </a:gridCol>
                <a:gridCol w="1503132">
                  <a:extLst>
                    <a:ext uri="{9D8B030D-6E8A-4147-A177-3AD203B41FA5}">
                      <a16:colId xmlns:a16="http://schemas.microsoft.com/office/drawing/2014/main" val="2366228292"/>
                    </a:ext>
                  </a:extLst>
                </a:gridCol>
                <a:gridCol w="1503132">
                  <a:extLst>
                    <a:ext uri="{9D8B030D-6E8A-4147-A177-3AD203B41FA5}">
                      <a16:colId xmlns:a16="http://schemas.microsoft.com/office/drawing/2014/main" val="934788178"/>
                    </a:ext>
                  </a:extLst>
                </a:gridCol>
                <a:gridCol w="1503132">
                  <a:extLst>
                    <a:ext uri="{9D8B030D-6E8A-4147-A177-3AD203B41FA5}">
                      <a16:colId xmlns:a16="http://schemas.microsoft.com/office/drawing/2014/main" val="2596635212"/>
                    </a:ext>
                  </a:extLst>
                </a:gridCol>
                <a:gridCol w="1503132">
                  <a:extLst>
                    <a:ext uri="{9D8B030D-6E8A-4147-A177-3AD203B41FA5}">
                      <a16:colId xmlns:a16="http://schemas.microsoft.com/office/drawing/2014/main" val="260317755"/>
                    </a:ext>
                  </a:extLst>
                </a:gridCol>
                <a:gridCol w="1503132">
                  <a:extLst>
                    <a:ext uri="{9D8B030D-6E8A-4147-A177-3AD203B41FA5}">
                      <a16:colId xmlns:a16="http://schemas.microsoft.com/office/drawing/2014/main" val="3776364532"/>
                    </a:ext>
                  </a:extLst>
                </a:gridCol>
              </a:tblGrid>
              <a:tr h="817178">
                <a:tc>
                  <a:txBody>
                    <a:bodyPr/>
                    <a:lstStyle/>
                    <a:p>
                      <a:pPr algn="ctr" rtl="0" fontAlgn="auto"/>
                      <a:r>
                        <a:rPr lang="en-US" sz="2100" b="1" dirty="0">
                          <a:solidFill>
                            <a:srgbClr val="FFFFFF"/>
                          </a:solidFill>
                          <a:effectLst/>
                        </a:rPr>
                        <a:t>​</a:t>
                      </a:r>
                      <a:endParaRPr lang="en-US" sz="2100" b="1" i="0" dirty="0">
                        <a:solidFill>
                          <a:srgbClr val="FFFFFF"/>
                        </a:solidFill>
                        <a:effectLst/>
                        <a:latin typeface="+mn-lt"/>
                      </a:endParaRPr>
                    </a:p>
                  </a:txBody>
                  <a:tcPr marL="121363" marR="121363" marT="60682" marB="60682" anchor="ctr"/>
                </a:tc>
                <a:tc>
                  <a:txBody>
                    <a:bodyPr/>
                    <a:lstStyle/>
                    <a:p>
                      <a:pPr algn="ctr" rtl="0" fontAlgn="base"/>
                      <a:r>
                        <a:rPr lang="en-US" sz="2100" b="0" dirty="0">
                          <a:solidFill>
                            <a:schemeClr val="accent1"/>
                          </a:solidFill>
                          <a:effectLst/>
                        </a:rPr>
                        <a:t>0 Bedroom</a:t>
                      </a:r>
                      <a:endParaRPr lang="en-US" sz="2100" b="1" i="0" dirty="0">
                        <a:solidFill>
                          <a:schemeClr val="accent1"/>
                        </a:solidFill>
                        <a:effectLst/>
                        <a:latin typeface="+mn-lt"/>
                      </a:endParaRPr>
                    </a:p>
                  </a:txBody>
                  <a:tcPr marL="121363" marR="121363" marT="60682" marB="60682" anchor="ctr"/>
                </a:tc>
                <a:tc>
                  <a:txBody>
                    <a:bodyPr/>
                    <a:lstStyle/>
                    <a:p>
                      <a:pPr algn="ctr" rtl="0" fontAlgn="base"/>
                      <a:r>
                        <a:rPr lang="en-US" sz="2100" b="0" dirty="0">
                          <a:solidFill>
                            <a:schemeClr val="accent1"/>
                          </a:solidFill>
                          <a:effectLst/>
                        </a:rPr>
                        <a:t>1 Bedroom</a:t>
                      </a:r>
                      <a:endParaRPr lang="en-US" sz="2100" b="1" i="0" dirty="0">
                        <a:solidFill>
                          <a:schemeClr val="accent1"/>
                        </a:solidFill>
                        <a:effectLst/>
                        <a:latin typeface="+mn-lt"/>
                      </a:endParaRPr>
                    </a:p>
                  </a:txBody>
                  <a:tcPr marL="121363" marR="121363" marT="60682" marB="60682" anchor="ctr"/>
                </a:tc>
                <a:tc>
                  <a:txBody>
                    <a:bodyPr/>
                    <a:lstStyle/>
                    <a:p>
                      <a:pPr algn="ctr" rtl="0" fontAlgn="base"/>
                      <a:r>
                        <a:rPr lang="en-US" sz="2100" b="0" kern="1200" dirty="0">
                          <a:solidFill>
                            <a:schemeClr val="accent1"/>
                          </a:solidFill>
                          <a:effectLst/>
                        </a:rPr>
                        <a:t>2 Bedroom</a:t>
                      </a:r>
                      <a:endParaRPr lang="en-US" sz="2100" b="1" i="0" dirty="0">
                        <a:solidFill>
                          <a:srgbClr val="FFFFFF"/>
                        </a:solidFill>
                        <a:effectLst/>
                        <a:latin typeface="+mn-lt"/>
                      </a:endParaRPr>
                    </a:p>
                  </a:txBody>
                  <a:tcPr marL="121363" marR="121363" marT="60682" marB="60682" anchor="ctr"/>
                </a:tc>
                <a:tc>
                  <a:txBody>
                    <a:bodyPr/>
                    <a:lstStyle/>
                    <a:p>
                      <a:pPr algn="ctr" rtl="0" fontAlgn="base"/>
                      <a:r>
                        <a:rPr lang="en-US" sz="2100" b="0" kern="1200" dirty="0">
                          <a:solidFill>
                            <a:schemeClr val="accent1"/>
                          </a:solidFill>
                          <a:effectLst/>
                        </a:rPr>
                        <a:t>3 Bedroom​</a:t>
                      </a:r>
                      <a:endParaRPr lang="en-US" sz="2100" b="0" i="0" kern="1200" dirty="0">
                        <a:solidFill>
                          <a:schemeClr val="accent1"/>
                        </a:solidFill>
                        <a:effectLst/>
                        <a:latin typeface="+mn-lt"/>
                        <a:ea typeface="+mn-ea"/>
                        <a:cs typeface="+mn-cs"/>
                      </a:endParaRPr>
                    </a:p>
                  </a:txBody>
                  <a:tcPr marL="121363" marR="121363" marT="60682" marB="60682" anchor="ctr"/>
                </a:tc>
                <a:tc>
                  <a:txBody>
                    <a:bodyPr/>
                    <a:lstStyle/>
                    <a:p>
                      <a:pPr algn="ctr" rtl="0" fontAlgn="base"/>
                      <a:r>
                        <a:rPr lang="en-US" sz="2100" b="0" i="0" kern="1200" dirty="0">
                          <a:solidFill>
                            <a:schemeClr val="accent1"/>
                          </a:solidFill>
                          <a:effectLst/>
                          <a:latin typeface="+mn-lt"/>
                          <a:ea typeface="+mn-ea"/>
                          <a:cs typeface="+mn-cs"/>
                        </a:rPr>
                        <a:t>4 Bedroom</a:t>
                      </a:r>
                    </a:p>
                  </a:txBody>
                  <a:tcPr marL="121363" marR="121363" marT="60682" marB="60682" anchor="ctr"/>
                </a:tc>
                <a:tc>
                  <a:txBody>
                    <a:bodyPr/>
                    <a:lstStyle/>
                    <a:p>
                      <a:pPr algn="ctr" rtl="0" fontAlgn="base"/>
                      <a:r>
                        <a:rPr lang="en-US" sz="2100" b="0" i="0" kern="1200" dirty="0">
                          <a:solidFill>
                            <a:schemeClr val="accent1"/>
                          </a:solidFill>
                          <a:effectLst/>
                          <a:latin typeface="+mn-lt"/>
                          <a:ea typeface="+mn-ea"/>
                          <a:cs typeface="+mn-cs"/>
                        </a:rPr>
                        <a:t>5 Bedroom</a:t>
                      </a:r>
                    </a:p>
                  </a:txBody>
                  <a:tcPr marL="121363" marR="121363" marT="60682" marB="60682" anchor="ctr"/>
                </a:tc>
                <a:extLst>
                  <a:ext uri="{0D108BD9-81ED-4DB2-BD59-A6C34878D82A}">
                    <a16:rowId xmlns:a16="http://schemas.microsoft.com/office/drawing/2014/main" val="3441328149"/>
                  </a:ext>
                </a:extLst>
              </a:tr>
              <a:tr h="453089">
                <a:tc>
                  <a:txBody>
                    <a:bodyPr/>
                    <a:lstStyle/>
                    <a:p>
                      <a:pPr algn="ctr" rtl="0" fontAlgn="base"/>
                      <a:r>
                        <a:rPr lang="en-US" sz="1900" b="0" dirty="0">
                          <a:solidFill>
                            <a:srgbClr val="333F50"/>
                          </a:solidFill>
                          <a:effectLst/>
                        </a:rPr>
                        <a:t>2026 FMR</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$849</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$978</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$1,232</a:t>
                      </a:r>
                      <a:endParaRPr lang="en-US" sz="1900" b="0" dirty="0">
                        <a:solidFill>
                          <a:srgbClr val="000000"/>
                        </a:solidFill>
                        <a:effectLst/>
                      </a:endParaRPr>
                    </a:p>
                  </a:txBody>
                  <a:tcPr marL="121363" marR="121363" marT="60682" marB="60682" anchor="ctr"/>
                </a:tc>
                <a:tc>
                  <a:txBody>
                    <a:bodyPr/>
                    <a:lstStyle/>
                    <a:p>
                      <a:pPr algn="ctr" rtl="0" fontAlgn="base"/>
                      <a:r>
                        <a:rPr lang="en-US" sz="1900" b="0" dirty="0">
                          <a:solidFill>
                            <a:srgbClr val="333F50"/>
                          </a:solidFill>
                          <a:effectLst/>
                        </a:rPr>
                        <a:t>$1689</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i="0" dirty="0">
                          <a:solidFill>
                            <a:srgbClr val="000000"/>
                          </a:solidFill>
                          <a:effectLst/>
                          <a:latin typeface="+mn-lt"/>
                        </a:rPr>
                        <a:t>$2,067</a:t>
                      </a:r>
                    </a:p>
                  </a:txBody>
                  <a:tcPr marL="121363" marR="121363" marT="60682" marB="60682" anchor="ctr"/>
                </a:tc>
                <a:tc>
                  <a:txBody>
                    <a:bodyPr/>
                    <a:lstStyle/>
                    <a:p>
                      <a:pPr algn="ctr" rtl="0" fontAlgn="base"/>
                      <a:r>
                        <a:rPr lang="en-US" sz="1900" b="0" i="0" dirty="0">
                          <a:solidFill>
                            <a:srgbClr val="000000"/>
                          </a:solidFill>
                          <a:effectLst/>
                          <a:latin typeface="+mn-lt"/>
                        </a:rPr>
                        <a:t>$2,377</a:t>
                      </a:r>
                    </a:p>
                  </a:txBody>
                  <a:tcPr marL="121363" marR="121363" marT="60682" marB="60682" anchor="ctr"/>
                </a:tc>
                <a:extLst>
                  <a:ext uri="{0D108BD9-81ED-4DB2-BD59-A6C34878D82A}">
                    <a16:rowId xmlns:a16="http://schemas.microsoft.com/office/drawing/2014/main" val="3134841754"/>
                  </a:ext>
                </a:extLst>
              </a:tr>
              <a:tr h="736270">
                <a:tc>
                  <a:txBody>
                    <a:bodyPr/>
                    <a:lstStyle/>
                    <a:p>
                      <a:pPr algn="ctr" rtl="0" fontAlgn="base"/>
                      <a:r>
                        <a:rPr lang="en-US" sz="1900" b="0" dirty="0">
                          <a:solidFill>
                            <a:srgbClr val="333F50"/>
                          </a:solidFill>
                          <a:effectLst/>
                        </a:rPr>
                        <a:t>Payment Standard</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$765</a:t>
                      </a:r>
                      <a:endParaRPr lang="en-US" sz="1900" b="0" dirty="0">
                        <a:solidFill>
                          <a:srgbClr val="000000"/>
                        </a:solidFill>
                        <a:effectLst/>
                      </a:endParaRPr>
                    </a:p>
                  </a:txBody>
                  <a:tcPr marL="121363" marR="121363" marT="60682" marB="60682" anchor="ctr"/>
                </a:tc>
                <a:tc>
                  <a:txBody>
                    <a:bodyPr/>
                    <a:lstStyle/>
                    <a:p>
                      <a:pPr algn="ctr" rtl="0" fontAlgn="base"/>
                      <a:r>
                        <a:rPr lang="en-US" sz="1900" b="0" dirty="0">
                          <a:solidFill>
                            <a:srgbClr val="333F50"/>
                          </a:solidFill>
                          <a:effectLst/>
                        </a:rPr>
                        <a:t>$940</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$1,160</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$1,535</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i="0" dirty="0">
                          <a:solidFill>
                            <a:srgbClr val="000000"/>
                          </a:solidFill>
                          <a:effectLst/>
                          <a:latin typeface="+mn-lt"/>
                        </a:rPr>
                        <a:t>$1,861</a:t>
                      </a:r>
                    </a:p>
                  </a:txBody>
                  <a:tcPr marL="121363" marR="121363" marT="60682" marB="60682" anchor="ctr"/>
                </a:tc>
                <a:tc>
                  <a:txBody>
                    <a:bodyPr/>
                    <a:lstStyle/>
                    <a:p>
                      <a:pPr algn="ctr" rtl="0" fontAlgn="base"/>
                      <a:r>
                        <a:rPr lang="en-US" sz="1900" b="0" i="0" dirty="0">
                          <a:solidFill>
                            <a:srgbClr val="000000"/>
                          </a:solidFill>
                          <a:effectLst/>
                          <a:latin typeface="+mn-lt"/>
                        </a:rPr>
                        <a:t>$2,140</a:t>
                      </a:r>
                    </a:p>
                  </a:txBody>
                  <a:tcPr marL="121363" marR="121363" marT="60682" marB="60682" anchor="ctr"/>
                </a:tc>
                <a:extLst>
                  <a:ext uri="{0D108BD9-81ED-4DB2-BD59-A6C34878D82A}">
                    <a16:rowId xmlns:a16="http://schemas.microsoft.com/office/drawing/2014/main" val="4129140390"/>
                  </a:ext>
                </a:extLst>
              </a:tr>
              <a:tr h="1302631">
                <a:tc>
                  <a:txBody>
                    <a:bodyPr/>
                    <a:lstStyle/>
                    <a:p>
                      <a:pPr algn="ctr" rtl="0" fontAlgn="base"/>
                      <a:r>
                        <a:rPr lang="en-US" sz="1900" b="0" dirty="0">
                          <a:solidFill>
                            <a:srgbClr val="333F50"/>
                          </a:solidFill>
                          <a:effectLst/>
                        </a:rPr>
                        <a:t>Payment Standard</a:t>
                      </a:r>
                    </a:p>
                    <a:p>
                      <a:pPr algn="ctr" rtl="0" fontAlgn="base"/>
                      <a:r>
                        <a:rPr lang="en-US" sz="1900" b="0" i="0" dirty="0">
                          <a:solidFill>
                            <a:srgbClr val="333F50"/>
                          </a:solidFill>
                          <a:effectLst/>
                          <a:latin typeface="+mn-lt"/>
                        </a:rPr>
                        <a:t>As % of FMR</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90%</a:t>
                      </a:r>
                      <a:r>
                        <a:rPr lang="en-US" sz="1900" b="0" dirty="0">
                          <a:solidFill>
                            <a:srgbClr val="000000"/>
                          </a:solidFill>
                          <a:effectLst/>
                        </a:rPr>
                        <a:t>​</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96%</a:t>
                      </a:r>
                      <a:r>
                        <a:rPr lang="en-US" sz="1900" b="0" dirty="0">
                          <a:solidFill>
                            <a:srgbClr val="000000"/>
                          </a:solidFill>
                          <a:effectLst/>
                        </a:rPr>
                        <a:t>​</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94%</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dirty="0">
                          <a:solidFill>
                            <a:srgbClr val="333F50"/>
                          </a:solidFill>
                          <a:effectLst/>
                        </a:rPr>
                        <a:t>91%</a:t>
                      </a:r>
                      <a:endParaRPr lang="en-US" sz="1900" b="0" i="0" dirty="0">
                        <a:solidFill>
                          <a:srgbClr val="000000"/>
                        </a:solidFill>
                        <a:effectLst/>
                        <a:latin typeface="+mn-lt"/>
                      </a:endParaRPr>
                    </a:p>
                  </a:txBody>
                  <a:tcPr marL="121363" marR="121363" marT="60682" marB="60682" anchor="ctr"/>
                </a:tc>
                <a:tc>
                  <a:txBody>
                    <a:bodyPr/>
                    <a:lstStyle/>
                    <a:p>
                      <a:pPr algn="ctr" rtl="0" fontAlgn="base"/>
                      <a:r>
                        <a:rPr lang="en-US" sz="1900" b="0" i="0" dirty="0">
                          <a:solidFill>
                            <a:srgbClr val="000000"/>
                          </a:solidFill>
                          <a:effectLst/>
                          <a:latin typeface="+mn-lt"/>
                        </a:rPr>
                        <a:t>90%</a:t>
                      </a:r>
                    </a:p>
                  </a:txBody>
                  <a:tcPr marL="121363" marR="121363" marT="60682" marB="60682" anchor="ctr"/>
                </a:tc>
                <a:tc>
                  <a:txBody>
                    <a:bodyPr/>
                    <a:lstStyle/>
                    <a:p>
                      <a:pPr algn="ctr" rtl="0" fontAlgn="base"/>
                      <a:r>
                        <a:rPr lang="en-US" sz="1900" b="0" i="0" dirty="0">
                          <a:solidFill>
                            <a:srgbClr val="000000"/>
                          </a:solidFill>
                          <a:effectLst/>
                          <a:latin typeface="+mn-lt"/>
                        </a:rPr>
                        <a:t>90%</a:t>
                      </a:r>
                    </a:p>
                  </a:txBody>
                  <a:tcPr marL="121363" marR="121363" marT="60682" marB="60682" anchor="ctr"/>
                </a:tc>
                <a:extLst>
                  <a:ext uri="{0D108BD9-81ED-4DB2-BD59-A6C34878D82A}">
                    <a16:rowId xmlns:a16="http://schemas.microsoft.com/office/drawing/2014/main" val="1699990805"/>
                  </a:ext>
                </a:extLst>
              </a:tr>
            </a:tbl>
          </a:graphicData>
        </a:graphic>
      </p:graphicFrame>
    </p:spTree>
    <p:extLst>
      <p:ext uri="{BB962C8B-B14F-4D97-AF65-F5344CB8AC3E}">
        <p14:creationId xmlns:p14="http://schemas.microsoft.com/office/powerpoint/2010/main" val="249968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Payment Standards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138406"/>
            <a:ext cx="9621742" cy="2047955"/>
          </a:xfrm>
        </p:spPr>
        <p:txBody>
          <a:bodyPr>
            <a:noAutofit/>
          </a:bodyPr>
          <a:lstStyle/>
          <a:p>
            <a:r>
              <a:rPr lang="en-US" sz="1800" dirty="0">
                <a:solidFill>
                  <a:srgbClr val="000000"/>
                </a:solidFill>
                <a:latin typeface="Times New Roman" panose="02020603050405020304" pitchFamily="18" charset="0"/>
              </a:rPr>
              <a:t>Once Payment Standards for the upcoming year are calculated, they must be approved by the VHRA Board of Commissioners at the September Board meeting and will go into effect on January 1.</a:t>
            </a:r>
          </a:p>
          <a:p>
            <a:endParaRPr lang="en-US" sz="1800" dirty="0">
              <a:solidFill>
                <a:srgbClr val="000000"/>
              </a:solidFill>
              <a:latin typeface="Times New Roman" panose="02020603050405020304" pitchFamily="18" charset="0"/>
            </a:endParaRPr>
          </a:p>
          <a:p>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When do the new Payment Standards go into effect for tenants?</a:t>
            </a:r>
            <a:endParaRPr lang="en-US" sz="1800" dirty="0"/>
          </a:p>
        </p:txBody>
      </p:sp>
      <p:pic>
        <p:nvPicPr>
          <p:cNvPr id="5" name="Picture 4" descr="Calendar&#10;&#10;Description automatically generated">
            <a:extLst>
              <a:ext uri="{FF2B5EF4-FFF2-40B4-BE49-F238E27FC236}">
                <a16:creationId xmlns:a16="http://schemas.microsoft.com/office/drawing/2014/main" id="{8F2A5D78-27E4-98EE-C532-68BC275B53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59498" y="987197"/>
            <a:ext cx="2883414" cy="1734316"/>
          </a:xfrm>
          <a:prstGeom prst="rect">
            <a:avLst/>
          </a:prstGeom>
        </p:spPr>
      </p:pic>
    </p:spTree>
    <p:extLst>
      <p:ext uri="{BB962C8B-B14F-4D97-AF65-F5344CB8AC3E}">
        <p14:creationId xmlns:p14="http://schemas.microsoft.com/office/powerpoint/2010/main" val="317896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Payment Standards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138406"/>
            <a:ext cx="9621742" cy="2047955"/>
          </a:xfrm>
        </p:spPr>
        <p:txBody>
          <a:bodyPr>
            <a:noAutofit/>
          </a:bodyPr>
          <a:lstStyle/>
          <a:p>
            <a:r>
              <a:rPr lang="en-US" sz="2000" dirty="0"/>
              <a:t>Payment Standards go into effect when a tenant moves into a new unit.  For existing tenants, the new payment standard will go into effect at their next annual reexam.</a:t>
            </a:r>
          </a:p>
          <a:p>
            <a:endParaRPr lang="en-US" sz="2000" dirty="0"/>
          </a:p>
          <a:p>
            <a:r>
              <a:rPr lang="en-US" sz="2000" dirty="0"/>
              <a:t>For example……………….</a:t>
            </a:r>
          </a:p>
        </p:txBody>
      </p:sp>
      <p:pic>
        <p:nvPicPr>
          <p:cNvPr id="5" name="Picture 4" descr="A picture containing text, sign, businesscard&#10;&#10;Description automatically generated">
            <a:extLst>
              <a:ext uri="{FF2B5EF4-FFF2-40B4-BE49-F238E27FC236}">
                <a16:creationId xmlns:a16="http://schemas.microsoft.com/office/drawing/2014/main" id="{3DE67439-57EF-4BC1-CA3D-8DC4B8F7B8B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50383" y="662085"/>
            <a:ext cx="2665708" cy="2665708"/>
          </a:xfrm>
          <a:prstGeom prst="rect">
            <a:avLst/>
          </a:prstGeom>
        </p:spPr>
      </p:pic>
      <p:pic>
        <p:nvPicPr>
          <p:cNvPr id="7" name="Picture 6" descr="A picture containing text, computer, computer, working&#10;&#10;Description automatically generated">
            <a:extLst>
              <a:ext uri="{FF2B5EF4-FFF2-40B4-BE49-F238E27FC236}">
                <a16:creationId xmlns:a16="http://schemas.microsoft.com/office/drawing/2014/main" id="{EF778644-F612-9855-BED4-A5B8F97A0E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97465" y="851471"/>
            <a:ext cx="4498463" cy="2132605"/>
          </a:xfrm>
          <a:prstGeom prst="rect">
            <a:avLst/>
          </a:prstGeom>
        </p:spPr>
      </p:pic>
    </p:spTree>
    <p:extLst>
      <p:ext uri="{BB962C8B-B14F-4D97-AF65-F5344CB8AC3E}">
        <p14:creationId xmlns:p14="http://schemas.microsoft.com/office/powerpoint/2010/main" val="168237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Payment Standards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3138406"/>
            <a:ext cx="9621742" cy="2047955"/>
          </a:xfrm>
        </p:spPr>
        <p:txBody>
          <a:bodyPr>
            <a:noAutofit/>
          </a:bodyPr>
          <a:lstStyle/>
          <a:p>
            <a:r>
              <a:rPr lang="en-US" sz="2000" dirty="0"/>
              <a:t>Tenant’s annual reexam is due on 6/1/23, however, tenant moves into a new unit on 3/1/23. The new payment standard will apply. </a:t>
            </a:r>
          </a:p>
          <a:p>
            <a:r>
              <a:rPr lang="en-US" sz="2000" dirty="0"/>
              <a:t>Tenant’s annual reexam is due on 6/1/23.  The payment standard at the 6/1/22 annual reexam was $785 for a 1 bedroom voucher. The new payment standard of $835 will not go into effect for this tenant until 6/1/23. </a:t>
            </a:r>
          </a:p>
        </p:txBody>
      </p:sp>
      <p:pic>
        <p:nvPicPr>
          <p:cNvPr id="5" name="Picture 4" descr="A green sign with white lettering&#10;&#10;Description automatically generated with low confidence">
            <a:extLst>
              <a:ext uri="{FF2B5EF4-FFF2-40B4-BE49-F238E27FC236}">
                <a16:creationId xmlns:a16="http://schemas.microsoft.com/office/drawing/2014/main" id="{349A1412-E4FC-B481-F856-D9A3B0FAE8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667113" y="410252"/>
            <a:ext cx="3303165" cy="2202110"/>
          </a:xfrm>
          <a:prstGeom prst="rect">
            <a:avLst/>
          </a:prstGeom>
        </p:spPr>
      </p:pic>
    </p:spTree>
    <p:extLst>
      <p:ext uri="{BB962C8B-B14F-4D97-AF65-F5344CB8AC3E}">
        <p14:creationId xmlns:p14="http://schemas.microsoft.com/office/powerpoint/2010/main" val="175807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Payment Standards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1922002"/>
            <a:ext cx="9621742" cy="2047955"/>
          </a:xfrm>
        </p:spPr>
        <p:txBody>
          <a:bodyPr>
            <a:noAutofit/>
          </a:bodyPr>
          <a:lstStyle/>
          <a:p>
            <a:r>
              <a:rPr lang="en-US" sz="2000" dirty="0"/>
              <a:t>New payment standards are not necessarily the new rent amounts, they are a rent limit for tenants participating in the HVC (section 8) program. The subsidized section 8 tenants gross rent must be the same for non assisted tenants per HUD regulation. </a:t>
            </a:r>
          </a:p>
          <a:p>
            <a:r>
              <a:rPr lang="en-US" sz="2000" dirty="0"/>
              <a:t>“By accepting each monthly housing assistance payment from the PHA, the owner certifies that the rent to the owner is not more than the rent charged by the owner for comparable unassisted units in the premises. The owner must give the PHA information requested by the PHA on rents charged by the owner for other units in the premises or elsewhere”. (CFR 982.507,d)</a:t>
            </a:r>
          </a:p>
        </p:txBody>
      </p:sp>
    </p:spTree>
    <p:extLst>
      <p:ext uri="{BB962C8B-B14F-4D97-AF65-F5344CB8AC3E}">
        <p14:creationId xmlns:p14="http://schemas.microsoft.com/office/powerpoint/2010/main" val="38615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62075" y="387924"/>
            <a:ext cx="5111750" cy="463547"/>
          </a:xfrm>
        </p:spPr>
        <p:txBody>
          <a:bodyPr>
            <a:normAutofit fontScale="90000"/>
          </a:bodyPr>
          <a:lstStyle/>
          <a:p>
            <a:r>
              <a:rPr lang="en-US" dirty="0"/>
              <a:t>Rent increase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1362075" y="2405022"/>
            <a:ext cx="9621742" cy="2047955"/>
          </a:xfrm>
        </p:spPr>
        <p:txBody>
          <a:bodyPr>
            <a:noAutofit/>
          </a:bodyPr>
          <a:lstStyle/>
          <a:p>
            <a:r>
              <a:rPr lang="en-US" sz="2000" dirty="0"/>
              <a:t>Rent increases are not allowed during the initial HAP contract (first 12 months).The PHA does require a 12 month lease. Once the initial 12 months have passed, landlords can request rent increases. The PHA must receive the rent increase request at least 60 days before the new rent can go into effect. Rent increase requests will go into effect the first of the month following the 60 day period. A request for an increase for August 1 would need to be received before  June 1.</a:t>
            </a:r>
          </a:p>
        </p:txBody>
      </p:sp>
      <p:pic>
        <p:nvPicPr>
          <p:cNvPr id="5" name="Picture 4" descr="A red and white sign&#10;&#10;Description automatically generated with low confidence">
            <a:extLst>
              <a:ext uri="{FF2B5EF4-FFF2-40B4-BE49-F238E27FC236}">
                <a16:creationId xmlns:a16="http://schemas.microsoft.com/office/drawing/2014/main" id="{CB0E7813-8460-ADC5-9A5D-6A67714FB7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701997" y="619697"/>
            <a:ext cx="1671926" cy="1671926"/>
          </a:xfrm>
          <a:prstGeom prst="rect">
            <a:avLst/>
          </a:prstGeom>
        </p:spPr>
      </p:pic>
    </p:spTree>
    <p:extLst>
      <p:ext uri="{BB962C8B-B14F-4D97-AF65-F5344CB8AC3E}">
        <p14:creationId xmlns:p14="http://schemas.microsoft.com/office/powerpoint/2010/main" val="3386811743"/>
      </p:ext>
    </p:extLst>
  </p:cSld>
  <p:clrMapOvr>
    <a:masterClrMapping/>
  </p:clrMapOvr>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Presentation_tm67328976_Win32_LW_SL_v3" id="{B5A5B451-F186-4F05-917D-430247B33515}" vid="{C0610F80-F57F-4E6B-A096-3AEBDD5FC5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0b95771-c05c-4cea-94a3-bb11257d3768" xsi:nil="true"/>
    <MediaServiceKeyPoints xmlns="41fb13a5-85b6-492f-aacc-cc55d0acd46e" xsi:nil="true"/>
    <lcf76f155ced4ddcb4097134ff3c332f xmlns="41fb13a5-85b6-492f-aacc-cc55d0acd46e">
      <Terms xmlns="http://schemas.microsoft.com/office/infopath/2007/PartnerControls"/>
    </lcf76f155ced4ddcb4097134ff3c332f>
    <_Flow_SignoffStatus xmlns="41fb13a5-85b6-492f-aacc-cc55d0acd46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5AE305F6D5CF428869035C85224DF7" ma:contentTypeVersion="20" ma:contentTypeDescription="Create a new document." ma:contentTypeScope="" ma:versionID="b8aadd9efe9c50d4d3ee5ba878a9b0a2">
  <xsd:schema xmlns:xsd="http://www.w3.org/2001/XMLSchema" xmlns:xs="http://www.w3.org/2001/XMLSchema" xmlns:p="http://schemas.microsoft.com/office/2006/metadata/properties" xmlns:ns2="41fb13a5-85b6-492f-aacc-cc55d0acd46e" xmlns:ns3="70b95771-c05c-4cea-94a3-bb11257d3768" targetNamespace="http://schemas.microsoft.com/office/2006/metadata/properties" ma:root="true" ma:fieldsID="6674fa80562992ebbf5338f8bad2680f" ns2:_="" ns3:_="">
    <xsd:import namespace="41fb13a5-85b6-492f-aacc-cc55d0acd46e"/>
    <xsd:import namespace="70b95771-c05c-4cea-94a3-bb11257d37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b13a5-85b6-492f-aacc-cc55d0acd4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147ba2e-cd00-45ab-8b0e-c720a4a7a36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_Flow_SignoffStatus" ma:index="26" nillable="true" ma:displayName="Sign-off status" ma:internalName="_x0024_Resources_x003a_core_x002c_Signoff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b95771-c05c-4cea-94a3-bb11257d376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bd12fa5-827c-459f-b469-fee6c2a0d150}" ma:internalName="TaxCatchAll" ma:showField="CatchAllData" ma:web="70b95771-c05c-4cea-94a3-bb11257d37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C43685-694E-4579-B109-3C418D49DA65}">
  <ds:schemaRefs>
    <ds:schemaRef ds:uri="http://purl.org/dc/elements/1.1/"/>
    <ds:schemaRef ds:uri="http://www.w3.org/XML/1998/namespace"/>
    <ds:schemaRef ds:uri="41fb13a5-85b6-492f-aacc-cc55d0acd46e"/>
    <ds:schemaRef ds:uri="http://purl.org/dc/dcmitype/"/>
    <ds:schemaRef ds:uri="70b95771-c05c-4cea-94a3-bb11257d376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FD6FE22-81A0-4500-AFD0-342D21BB9A2C}">
  <ds:schemaRefs>
    <ds:schemaRef ds:uri="http://schemas.microsoft.com/sharepoint/v3/contenttype/forms"/>
  </ds:schemaRefs>
</ds:datastoreItem>
</file>

<file path=customXml/itemProps3.xml><?xml version="1.0" encoding="utf-8"?>
<ds:datastoreItem xmlns:ds="http://schemas.openxmlformats.org/officeDocument/2006/customXml" ds:itemID="{CA10BCBD-6F4E-43B4-BEC0-10E8B2977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b13a5-85b6-492f-aacc-cc55d0acd46e"/>
    <ds:schemaRef ds:uri="70b95771-c05c-4cea-94a3-bb11257d37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Minimalist presentation</Template>
  <TotalTime>552</TotalTime>
  <Words>1149</Words>
  <Application>Microsoft Office PowerPoint</Application>
  <PresentationFormat>Widescreen</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Payment Standard, Gross Rent and rent increase requests</vt:lpstr>
      <vt:lpstr>INTRODUCTION</vt:lpstr>
      <vt:lpstr>INTRODUCTION</vt:lpstr>
      <vt:lpstr>FMR and Payment standards</vt:lpstr>
      <vt:lpstr>Payment Standards</vt:lpstr>
      <vt:lpstr>Payment Standards</vt:lpstr>
      <vt:lpstr>Payment Standards</vt:lpstr>
      <vt:lpstr>Payment Standards</vt:lpstr>
      <vt:lpstr>Rent increase</vt:lpstr>
      <vt:lpstr>Rent increase</vt:lpstr>
      <vt:lpstr>Gross rent</vt:lpstr>
      <vt:lpstr>Gross rent</vt:lpstr>
      <vt:lpstr>Rent Reasonable</vt:lpstr>
      <vt:lpstr>Rent Reasonable</vt:lpstr>
      <vt:lpstr>Reasonable rent</vt:lpstr>
      <vt:lpstr>Reasonable rent</vt:lpstr>
      <vt:lpstr>Reasonable rent</vt:lpstr>
      <vt:lpstr>Rent Reasonable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Greg’s Presentation</dc:title>
  <dc:creator>Sarah Bristol</dc:creator>
  <cp:lastModifiedBy>Greg Lee</cp:lastModifiedBy>
  <cp:revision>28</cp:revision>
  <dcterms:created xsi:type="dcterms:W3CDTF">2023-01-05T16:52:53Z</dcterms:created>
  <dcterms:modified xsi:type="dcterms:W3CDTF">2026-01-30T17:05:04Z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0x010100555AE305F6D5CF428869035C85224DF7</vt:lpwstr>
  </property>
  <property fmtid="{D5CDD505-2E9C-101B-9397-08002B2CF9AE}" pid="3" name="MediaServiceImageTags">
    <vt:lpwstr/>
  </property>
</Properties>
</file>